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9" r:id="rId3"/>
    <p:sldId id="258" r:id="rId4"/>
    <p:sldId id="266" r:id="rId5"/>
    <p:sldId id="261" r:id="rId6"/>
    <p:sldId id="265" r:id="rId7"/>
    <p:sldId id="263" r:id="rId8"/>
    <p:sldId id="267" r:id="rId9"/>
    <p:sldId id="269" r:id="rId10"/>
    <p:sldId id="273" r:id="rId11"/>
    <p:sldId id="264" r:id="rId12"/>
    <p:sldId id="274" r:id="rId13"/>
    <p:sldId id="275" r:id="rId14"/>
    <p:sldId id="276" r:id="rId15"/>
    <p:sldId id="27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18" autoAdjust="0"/>
    <p:restoredTop sz="93169"/>
  </p:normalViewPr>
  <p:slideViewPr>
    <p:cSldViewPr snapToGrid="0">
      <p:cViewPr varScale="1">
        <p:scale>
          <a:sx n="65" d="100"/>
          <a:sy n="65" d="100"/>
        </p:scale>
        <p:origin x="8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jpg>
</file>

<file path=ppt/media/image5.jp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FAA672-5365-6C4C-AEF6-B94D8DBACFA4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2C2DEA-B467-284B-90D2-1303C4D3C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188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2C2DEA-B467-284B-90D2-1303C4D3C3A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51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26843-E62A-884F-BB96-23316B0B3B08}" type="datetime1">
              <a:rPr lang="en-SG" smtClean="0"/>
              <a:t>2/10/2017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471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51D9-A337-2A47-AA40-391A415CA47E}" type="datetime1">
              <a:rPr lang="en-SG" smtClean="0"/>
              <a:t>2/10/2017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8441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984F1-33CB-F945-8F0D-4F3D815241B8}" type="datetime1">
              <a:rPr lang="en-SG" smtClean="0"/>
              <a:t>2/10/2017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56889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604E4-9EB9-864A-9884-9B252CEE0914}" type="datetime1">
              <a:rPr lang="en-SG" smtClean="0"/>
              <a:t>2/10/2017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31981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D3FBA-5AC4-E248-8BA7-9EE20D7B25B2}" type="datetime1">
              <a:rPr lang="en-SG" smtClean="0"/>
              <a:t>2/10/2017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02851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BF68D-BE85-0844-AA82-960E02A442E4}" type="datetime1">
              <a:rPr lang="en-SG" smtClean="0"/>
              <a:t>2/10/2017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39938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07294-A0FC-FF45-A697-68BF5B4AA371}" type="datetime1">
              <a:rPr lang="en-SG" smtClean="0"/>
              <a:t>2/10/2017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4343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E15A2-6BBF-1A42-8601-3BEF5B8E2555}" type="datetime1">
              <a:rPr lang="en-SG" smtClean="0"/>
              <a:t>2/10/2017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0898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2AD21-0ED1-9740-9BAA-D6BE3E24D0D9}" type="datetime1">
              <a:rPr lang="en-SG" smtClean="0"/>
              <a:t>2/10/2017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35071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05F84-B4AD-5141-B7D0-C18E3A18619A}" type="datetime1">
              <a:rPr lang="en-SG" smtClean="0"/>
              <a:t>2/10/2017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3682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8A862-8B7D-B148-9011-8DEACDA7AAEF}" type="datetime1">
              <a:rPr lang="en-SG" smtClean="0"/>
              <a:t>2/10/2017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4763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8549A-0F64-E742-B4B6-2F6EA0171A60}" type="datetime1">
              <a:rPr lang="en-SG" smtClean="0"/>
              <a:t>2/10/2017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21561-0D72-4D6D-B2F9-86498CA561E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22181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eokm1/ble-localiser" TargetMode="External"/><Relationship Id="rId2" Type="http://schemas.openxmlformats.org/officeDocument/2006/relationships/hyperlink" Target="mailto:yeokm1@gmail.com)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en.wikipedia.org/wiki/Trilatera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raimo.com/2017/09/06/A-small-update-on-Swift-for-raspberry-pi-zero-1-2-3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ureSwift/CSwiftBluetoothLinux" TargetMode="External"/><Relationship Id="rId2" Type="http://schemas.openxmlformats.org/officeDocument/2006/relationships/hyperlink" Target="https://github.com/apple/swift-package-manager.gi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5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0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stackoverflow.com/questions/20416218/understanding-ibeacon-distancing/20434019#20434019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610" y="84160"/>
            <a:ext cx="9938657" cy="902063"/>
          </a:xfrm>
        </p:spPr>
        <p:txBody>
          <a:bodyPr>
            <a:noAutofit/>
          </a:bodyPr>
          <a:lstStyle/>
          <a:p>
            <a:r>
              <a:rPr lang="en-US" dirty="0"/>
              <a:t>BLE </a:t>
            </a:r>
            <a:r>
              <a:rPr lang="en-US" dirty="0" err="1"/>
              <a:t>Localiser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023697" y="5517921"/>
            <a:ext cx="292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iOS </a:t>
            </a:r>
            <a:r>
              <a:rPr lang="en-SG" dirty="0" err="1"/>
              <a:t>Conf</a:t>
            </a:r>
            <a:r>
              <a:rPr lang="en-SG" dirty="0"/>
              <a:t> SG (19-20 Oct 2017)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23697" y="5804882"/>
            <a:ext cx="4265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By: Yeo Kheng Meng (</a:t>
            </a:r>
            <a:r>
              <a:rPr lang="en-SG" dirty="0">
                <a:hlinkClick r:id="rId2"/>
              </a:rPr>
              <a:t>yeokm1@gmail.com)</a:t>
            </a:r>
            <a:r>
              <a:rPr lang="en-SG" dirty="0"/>
              <a:t> </a:t>
            </a:r>
          </a:p>
          <a:p>
            <a:r>
              <a:rPr lang="en-SG" dirty="0">
                <a:hlinkClick r:id="rId3"/>
              </a:rPr>
              <a:t>https://github.com/yeokm1/ble-localiser</a:t>
            </a:r>
            <a:endParaRPr lang="en-S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514DB-F3E5-8D4A-A848-656B5DE78AA5}" type="slidenum">
              <a:rPr lang="en-US" smtClean="0"/>
              <a:t>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F96DD3-CBC3-4CBA-9698-9D6758962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947" y="1121704"/>
            <a:ext cx="6531150" cy="42657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104831A-532C-4ECC-AF21-A295BD2FC3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4" y="434084"/>
            <a:ext cx="3303403" cy="62873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229F12-CAC8-4B6F-8E38-8A016983C3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175" y="3544984"/>
            <a:ext cx="4235321" cy="317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790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4FA4A-C704-4919-9EAA-2F54C45DD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180" y="393952"/>
            <a:ext cx="10515600" cy="758281"/>
          </a:xfrm>
        </p:spPr>
        <p:txBody>
          <a:bodyPr/>
          <a:lstStyle/>
          <a:p>
            <a:r>
              <a:rPr lang="en-SG" dirty="0"/>
              <a:t>Do a Trimmed Mean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1F9BA-83D7-4A4A-AC44-49C97202F1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180" y="1015253"/>
            <a:ext cx="10515600" cy="5490050"/>
          </a:xfrm>
        </p:spPr>
        <p:txBody>
          <a:bodyPr/>
          <a:lstStyle/>
          <a:p>
            <a:endParaRPr lang="en-SG" dirty="0"/>
          </a:p>
          <a:p>
            <a:r>
              <a:rPr lang="en-SG" dirty="0"/>
              <a:t>Trim outlier values from a set</a:t>
            </a:r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Obtain values in a fixed queue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Sort the values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Remove the 20% outliers and average the rest -&gt; 1.43m 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06186E-89E5-4C60-905A-8F2C8D841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10</a:t>
            </a:fld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DCD1C0F-3840-4C4A-9858-D86321E481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780440"/>
              </p:ext>
            </p:extLst>
          </p:nvPr>
        </p:nvGraphicFramePr>
        <p:xfrm>
          <a:off x="547190" y="2639712"/>
          <a:ext cx="99335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358">
                  <a:extLst>
                    <a:ext uri="{9D8B030D-6E8A-4147-A177-3AD203B41FA5}">
                      <a16:colId xmlns:a16="http://schemas.microsoft.com/office/drawing/2014/main" val="41805338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793253053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34402459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3591890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22300495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406535660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087903430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678541364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4658674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37816606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Oldest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Newest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509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638612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2F02F0F-E96D-4437-9B7D-99B070FD4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691801"/>
              </p:ext>
            </p:extLst>
          </p:nvPr>
        </p:nvGraphicFramePr>
        <p:xfrm>
          <a:off x="547190" y="4123072"/>
          <a:ext cx="99335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358">
                  <a:extLst>
                    <a:ext uri="{9D8B030D-6E8A-4147-A177-3AD203B41FA5}">
                      <a16:colId xmlns:a16="http://schemas.microsoft.com/office/drawing/2014/main" val="41805338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793253053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34402459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3591890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22300495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406535660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087903430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678541364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4658674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37816606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Smallest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Largest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509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638612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D64CB70-E394-4C3C-A2CC-C02959B52B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9335413"/>
              </p:ext>
            </p:extLst>
          </p:nvPr>
        </p:nvGraphicFramePr>
        <p:xfrm>
          <a:off x="547190" y="5688629"/>
          <a:ext cx="99335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358">
                  <a:extLst>
                    <a:ext uri="{9D8B030D-6E8A-4147-A177-3AD203B41FA5}">
                      <a16:colId xmlns:a16="http://schemas.microsoft.com/office/drawing/2014/main" val="41805338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793253053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34402459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3591890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22300495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406535660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087903430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678541364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4658674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37816606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Smallest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Largest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509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6386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186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684" y="162248"/>
            <a:ext cx="10515600" cy="1325563"/>
          </a:xfrm>
        </p:spPr>
        <p:txBody>
          <a:bodyPr/>
          <a:lstStyle/>
          <a:p>
            <a:r>
              <a:rPr lang="en-SG" dirty="0"/>
              <a:t>Trilateration of 3 beacon distances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3582" y="1825625"/>
                <a:ext cx="7200900" cy="4351338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SG" dirty="0"/>
                  <a:t> Determine the intersections of 3 spheres given the centres and radii</a:t>
                </a:r>
              </a:p>
              <a:p>
                <a:pPr marL="0" indent="0">
                  <a:buNone/>
                </a:pPr>
                <a:endParaRPr lang="en-SG" dirty="0"/>
              </a:p>
              <a:p>
                <a:r>
                  <a:rPr lang="en-SG" dirty="0"/>
                  <a:t>3 Sphere Simultaneous Equations: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𝑟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baseline="-25000" smtClean="0">
                            <a:latin typeface="Cambria Math" charset="0"/>
                          </a:rPr>
                          <m:t>1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+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𝑧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𝑟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baseline="-25000" smtClean="0">
                            <a:latin typeface="Cambria Math" charset="0"/>
                          </a:rPr>
                          <m:t>2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+ 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𝑧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𝑟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baseline="-25000" smtClean="0">
                            <a:latin typeface="Cambria Math" charset="0"/>
                          </a:rPr>
                          <m:t>3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 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 + 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</a:rPr>
                      <m:t>+ 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𝑧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Solve for x, y and z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sz="2000" dirty="0">
                    <a:hlinkClick r:id="rId2"/>
                  </a:rPr>
                  <a:t>https://en.wikipedia.org/wiki/Trilateration</a:t>
                </a: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3582" y="1825625"/>
                <a:ext cx="7200900" cy="4351338"/>
              </a:xfrm>
              <a:blipFill>
                <a:blip r:embed="rId3"/>
                <a:stretch>
                  <a:fillRect l="-1269" t="-3501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11</a:t>
            </a:fld>
            <a:endParaRPr lang="en-SG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449F61-6E98-439B-B881-EF08B50C6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625" y="1577504"/>
            <a:ext cx="4712048" cy="468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816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A2308-9E67-4F4C-B33E-D0EC20AAA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8970" y="3782039"/>
            <a:ext cx="7675903" cy="1325563"/>
          </a:xfrm>
        </p:spPr>
        <p:txBody>
          <a:bodyPr>
            <a:normAutofit/>
          </a:bodyPr>
          <a:lstStyle/>
          <a:p>
            <a:r>
              <a:rPr lang="en-SG" sz="3600" dirty="0"/>
              <a:t>Check out the SP Booth to find out more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F5CD58-6BCD-4C2E-B8CC-DD01B0336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12</a:t>
            </a:fld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6899D0-3433-4FD2-A490-1F1835EE5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169" y="2012858"/>
            <a:ext cx="4923503" cy="160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806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277D2-E1D4-4EEB-970D-A765AFD13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Lets try averaging the last few values?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C01DB-BE3E-47CB-B8C0-F1FE71047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SG" dirty="0"/>
              <a:t>Implement a fixed queue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Average of values -&gt; 1.8m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38CC1-5153-4D7C-A4C5-65FC430A3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13</a:t>
            </a:fld>
            <a:endParaRPr lang="en-SG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484FF39-8902-49DA-8FC0-7D100C28DC8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38200" y="2630798"/>
          <a:ext cx="99335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358">
                  <a:extLst>
                    <a:ext uri="{9D8B030D-6E8A-4147-A177-3AD203B41FA5}">
                      <a16:colId xmlns:a16="http://schemas.microsoft.com/office/drawing/2014/main" val="41805338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793253053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34402459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3591890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1223004956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4065356602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087903430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678541364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2465867495"/>
                    </a:ext>
                  </a:extLst>
                </a:gridCol>
                <a:gridCol w="993358">
                  <a:extLst>
                    <a:ext uri="{9D8B030D-6E8A-4147-A177-3AD203B41FA5}">
                      <a16:colId xmlns:a16="http://schemas.microsoft.com/office/drawing/2014/main" val="37816606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Oldest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Newest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509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6386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8803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38E30-8DE7-47B6-A674-E6F70073D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Compile Swift Apps on </a:t>
            </a:r>
            <a:r>
              <a:rPr lang="en-SG" dirty="0" err="1"/>
              <a:t>RPi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2F790-C928-43B9-A2F9-99B33A09D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Raspbian now supported together with Ubuntu</a:t>
            </a:r>
          </a:p>
          <a:p>
            <a:r>
              <a:rPr lang="en-SG" dirty="0"/>
              <a:t>Swift 3.1.1 with Swift Package Manager for Raspbian</a:t>
            </a:r>
          </a:p>
          <a:p>
            <a:pPr lvl="1"/>
            <a:r>
              <a:rPr lang="en-SG" dirty="0">
                <a:hlinkClick r:id="rId2"/>
              </a:rPr>
              <a:t>https://www.uraimo.com/2017/09/06/A-small-update-on-Swift-for-raspberry-pi-zero-1-2-3/</a:t>
            </a:r>
            <a:endParaRPr lang="en-SG" dirty="0"/>
          </a:p>
          <a:p>
            <a:pPr lvl="1"/>
            <a:r>
              <a:rPr lang="en-SG" dirty="0" err="1"/>
              <a:t>sudo</a:t>
            </a:r>
            <a:r>
              <a:rPr lang="en-SG" dirty="0"/>
              <a:t> apt install libpython2.7 clang</a:t>
            </a:r>
          </a:p>
          <a:p>
            <a:endParaRPr lang="en-SG" dirty="0" err="1"/>
          </a:p>
          <a:p>
            <a:endParaRPr lang="en-SG" dirty="0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E9575-C241-46B6-B938-0556C331C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138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compile ARM Swift apps on your Mac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Supports only up to Swift 3.0.2</a:t>
            </a:r>
          </a:p>
          <a:p>
            <a:endParaRPr lang="en-US" dirty="0"/>
          </a:p>
          <a:p>
            <a:r>
              <a:rPr lang="en-US" dirty="0"/>
              <a:t>Build the Swift Package Manager that supports Swift 3.0.2</a:t>
            </a:r>
          </a:p>
          <a:p>
            <a:pPr lvl="1"/>
            <a:r>
              <a:rPr lang="en-US" dirty="0"/>
              <a:t>Checkout the 30 April 2017 commit:</a:t>
            </a:r>
          </a:p>
          <a:p>
            <a:pPr lvl="1"/>
            <a:r>
              <a:rPr lang="en-SG" dirty="0"/>
              <a:t>git clone </a:t>
            </a:r>
            <a:r>
              <a:rPr lang="en-SG" dirty="0">
                <a:hlinkClick r:id="rId2"/>
              </a:rPr>
              <a:t>https://github.com/apple/swift-package-manager.git</a:t>
            </a:r>
            <a:endParaRPr lang="en-SG" dirty="0"/>
          </a:p>
          <a:p>
            <a:pPr lvl="1"/>
            <a:r>
              <a:rPr lang="en-SG" dirty="0"/>
              <a:t>git checkout 09a6bf19b4e31d9348d98efd9db09298da152315</a:t>
            </a:r>
          </a:p>
          <a:p>
            <a:pPr lvl="1"/>
            <a:endParaRPr lang="en-SG" dirty="0"/>
          </a:p>
          <a:p>
            <a:r>
              <a:rPr lang="en-SG" dirty="0"/>
              <a:t>Look out for libraries that require system header directory</a:t>
            </a:r>
          </a:p>
          <a:p>
            <a:pPr lvl="1"/>
            <a:r>
              <a:rPr lang="en-SG" dirty="0" err="1"/>
              <a:t>Eg</a:t>
            </a:r>
            <a:r>
              <a:rPr lang="en-SG" dirty="0"/>
              <a:t>. </a:t>
            </a:r>
            <a:r>
              <a:rPr lang="en-SG" dirty="0">
                <a:hlinkClick r:id="rId3"/>
              </a:rPr>
              <a:t>https://github.com/PureSwift/CSwiftBluetoothLinux</a:t>
            </a:r>
            <a:endParaRPr lang="en-SG" dirty="0"/>
          </a:p>
          <a:p>
            <a:pPr lvl="1"/>
            <a:r>
              <a:rPr lang="en-SG" dirty="0"/>
              <a:t>/</a:t>
            </a:r>
            <a:r>
              <a:rPr lang="en-SG" dirty="0" err="1"/>
              <a:t>usr</a:t>
            </a:r>
            <a:r>
              <a:rPr lang="en-SG" dirty="0"/>
              <a:t>/include/…</a:t>
            </a:r>
          </a:p>
          <a:p>
            <a:pPr lvl="1"/>
            <a:r>
              <a:rPr lang="en-SG" dirty="0"/>
              <a:t>Go to Recovery mode to disable System Integrity Protection (SIP)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979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BLE </a:t>
            </a:r>
            <a:r>
              <a:rPr lang="en-US" dirty="0" err="1"/>
              <a:t>Localisation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Manual Control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2</a:t>
            </a:fld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87B8-B085-4D84-9A2B-04ED1F9E7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684" y="3422312"/>
            <a:ext cx="4424118" cy="28895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379DD8-AD94-48C4-8A46-08983FBC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684" y="183198"/>
            <a:ext cx="4409791" cy="292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52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113" y="262224"/>
            <a:ext cx="10515600" cy="1325563"/>
          </a:xfrm>
        </p:spPr>
        <p:txBody>
          <a:bodyPr/>
          <a:lstStyle/>
          <a:p>
            <a:r>
              <a:rPr lang="en-US" dirty="0"/>
              <a:t>The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004" y="1690688"/>
            <a:ext cx="521159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Raspberry Pi 3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, Bluetooth (LE)</a:t>
            </a:r>
          </a:p>
          <a:p>
            <a:pPr lvl="1"/>
            <a:r>
              <a:rPr lang="en-US" dirty="0" err="1"/>
              <a:t>Raspbian</a:t>
            </a:r>
            <a:r>
              <a:rPr lang="en-US" dirty="0"/>
              <a:t> OS</a:t>
            </a:r>
          </a:p>
          <a:p>
            <a:r>
              <a:rPr lang="en-US" dirty="0" err="1"/>
              <a:t>Pimoroni</a:t>
            </a:r>
            <a:r>
              <a:rPr lang="en-US" dirty="0"/>
              <a:t> Unicorn Hat</a:t>
            </a:r>
          </a:p>
          <a:p>
            <a:pPr lvl="1"/>
            <a:r>
              <a:rPr lang="en-US" sz="2000" dirty="0"/>
              <a:t>8 x 8 </a:t>
            </a:r>
            <a:r>
              <a:rPr lang="en-SG" sz="2000" dirty="0"/>
              <a:t>RGB LEDs</a:t>
            </a:r>
            <a:endParaRPr lang="en-US" sz="2000" dirty="0"/>
          </a:p>
          <a:p>
            <a:pPr lvl="1"/>
            <a:r>
              <a:rPr lang="en-US" sz="2000" dirty="0"/>
              <a:t>Python Library provided by manufacturer</a:t>
            </a:r>
          </a:p>
          <a:p>
            <a:r>
              <a:rPr lang="en-US" dirty="0"/>
              <a:t>iPad Mini 2 + Swift App</a:t>
            </a:r>
          </a:p>
          <a:p>
            <a:r>
              <a:rPr lang="en-US" dirty="0"/>
              <a:t>Supporting Gear</a:t>
            </a:r>
          </a:p>
          <a:p>
            <a:pPr lvl="1"/>
            <a:r>
              <a:rPr lang="en-US" dirty="0"/>
              <a:t>Asus 4G-AC55U </a:t>
            </a:r>
            <a:r>
              <a:rPr lang="en-US" dirty="0" err="1"/>
              <a:t>Wifi</a:t>
            </a:r>
            <a:r>
              <a:rPr lang="en-US" dirty="0"/>
              <a:t> Router</a:t>
            </a:r>
          </a:p>
          <a:p>
            <a:pPr lvl="1"/>
            <a:r>
              <a:rPr lang="en-US" dirty="0"/>
              <a:t>3x Tripod</a:t>
            </a:r>
          </a:p>
          <a:p>
            <a:pPr lvl="1"/>
            <a:r>
              <a:rPr lang="en-US" dirty="0"/>
              <a:t>3x Xiaomi 10000mAh Power Bank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3</a:t>
            </a:fld>
            <a:endParaRPr lang="en-S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31DD9F-4E07-4665-8467-940C56049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927" y="262224"/>
            <a:ext cx="2890571" cy="61378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F17A1B-29C8-4E46-8B96-5329ABEF17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564" y="262224"/>
            <a:ext cx="3227204" cy="614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652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FF9F9-5338-4C07-81D7-DEA092919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37" y="0"/>
            <a:ext cx="2678746" cy="1325563"/>
          </a:xfrm>
        </p:spPr>
        <p:txBody>
          <a:bodyPr/>
          <a:lstStyle/>
          <a:p>
            <a:r>
              <a:rPr lang="en-SG" dirty="0"/>
              <a:t>Layout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0B072-CA6C-4460-962F-40527699D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4</a:t>
            </a:fld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DD64C3-78A1-4549-A9E8-B57E75E2E7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574" y="3716961"/>
            <a:ext cx="1598845" cy="3043093"/>
          </a:xfrm>
          <a:prstGeom prst="rect">
            <a:avLst/>
          </a:prstGeom>
        </p:spPr>
      </p:pic>
      <p:sp>
        <p:nvSpPr>
          <p:cNvPr id="8" name="Arrow: Up-Down 7">
            <a:extLst>
              <a:ext uri="{FF2B5EF4-FFF2-40B4-BE49-F238E27FC236}">
                <a16:creationId xmlns:a16="http://schemas.microsoft.com/office/drawing/2014/main" id="{6ECC96B0-D20B-4417-9CB0-DCE0522F7D1A}"/>
              </a:ext>
            </a:extLst>
          </p:cNvPr>
          <p:cNvSpPr/>
          <p:nvPr/>
        </p:nvSpPr>
        <p:spPr>
          <a:xfrm rot="2774683">
            <a:off x="4197807" y="2424503"/>
            <a:ext cx="706582" cy="1482522"/>
          </a:xfrm>
          <a:prstGeom prst="up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Arrow: Up-Down 9">
            <a:extLst>
              <a:ext uri="{FF2B5EF4-FFF2-40B4-BE49-F238E27FC236}">
                <a16:creationId xmlns:a16="http://schemas.microsoft.com/office/drawing/2014/main" id="{73684874-4638-4E31-8E5C-8A86BD7F2CED}"/>
              </a:ext>
            </a:extLst>
          </p:cNvPr>
          <p:cNvSpPr/>
          <p:nvPr/>
        </p:nvSpPr>
        <p:spPr>
          <a:xfrm rot="18883447">
            <a:off x="6923573" y="2471675"/>
            <a:ext cx="706582" cy="148252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Arrow: Up-Down 10">
            <a:extLst>
              <a:ext uri="{FF2B5EF4-FFF2-40B4-BE49-F238E27FC236}">
                <a16:creationId xmlns:a16="http://schemas.microsoft.com/office/drawing/2014/main" id="{A3A59158-2D33-4F18-BC0C-4092FD8409A0}"/>
              </a:ext>
            </a:extLst>
          </p:cNvPr>
          <p:cNvSpPr/>
          <p:nvPr/>
        </p:nvSpPr>
        <p:spPr>
          <a:xfrm rot="16200000">
            <a:off x="5528912" y="5640642"/>
            <a:ext cx="706582" cy="1482522"/>
          </a:xfrm>
          <a:prstGeom prst="up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E13EE2-5E8A-4E87-ADE4-9AC4BF28906C}"/>
              </a:ext>
            </a:extLst>
          </p:cNvPr>
          <p:cNvSpPr txBox="1"/>
          <p:nvPr/>
        </p:nvSpPr>
        <p:spPr>
          <a:xfrm>
            <a:off x="4785806" y="4249068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/>
              <a:t>2m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47B84156-599C-4AAC-BB46-151FC95F2A74}"/>
              </a:ext>
            </a:extLst>
          </p:cNvPr>
          <p:cNvSpPr>
            <a:spLocks noChangeAspect="1"/>
          </p:cNvSpPr>
          <p:nvPr/>
        </p:nvSpPr>
        <p:spPr>
          <a:xfrm>
            <a:off x="4841119" y="3716961"/>
            <a:ext cx="2088358" cy="1800000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FA575E-60E5-47B7-87D6-BA05397D7303}"/>
              </a:ext>
            </a:extLst>
          </p:cNvPr>
          <p:cNvSpPr txBox="1"/>
          <p:nvPr/>
        </p:nvSpPr>
        <p:spPr>
          <a:xfrm>
            <a:off x="6471361" y="4249067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/>
              <a:t>2m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52F9-392C-471D-A87F-25A99C66A825}"/>
              </a:ext>
            </a:extLst>
          </p:cNvPr>
          <p:cNvSpPr txBox="1"/>
          <p:nvPr/>
        </p:nvSpPr>
        <p:spPr>
          <a:xfrm>
            <a:off x="5634217" y="5541954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/>
              <a:t>2m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DF67FB-7FA1-4FFB-850F-1C4725FA3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486" y="8526"/>
            <a:ext cx="1349624" cy="34526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BE6DD22-B5EC-4B6E-93B4-EDBA801C6C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433" y="3716960"/>
            <a:ext cx="1447137" cy="3141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262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8692"/>
            <a:ext cx="10515600" cy="833293"/>
          </a:xfrm>
        </p:spPr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5</a:t>
            </a:fld>
            <a:endParaRPr lang="en-SG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51A5B7-1C73-495E-B964-BA30B29A4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58" y="1121352"/>
            <a:ext cx="3187980" cy="22416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C6E19B-989C-4453-AD0D-18F5177CF8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085" y="2136716"/>
            <a:ext cx="2096741" cy="39907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FD0FF1-F868-4C2D-A8ED-604571F2B1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673" y="4468536"/>
            <a:ext cx="1611032" cy="23416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D69E13-8431-45F9-A845-A96A981365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420" y="639953"/>
            <a:ext cx="2403789" cy="1275480"/>
          </a:xfrm>
          <a:prstGeom prst="rect">
            <a:avLst/>
          </a:prstGeom>
        </p:spPr>
      </p:pic>
      <p:sp>
        <p:nvSpPr>
          <p:cNvPr id="11" name="Moon 10">
            <a:extLst>
              <a:ext uri="{FF2B5EF4-FFF2-40B4-BE49-F238E27FC236}">
                <a16:creationId xmlns:a16="http://schemas.microsoft.com/office/drawing/2014/main" id="{52D46462-77B4-45D7-A0B8-68A76A223205}"/>
              </a:ext>
            </a:extLst>
          </p:cNvPr>
          <p:cNvSpPr/>
          <p:nvPr/>
        </p:nvSpPr>
        <p:spPr>
          <a:xfrm rot="21182095">
            <a:off x="7503853" y="671075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88BF352-93BF-4517-B3C9-07C09613AF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673" y="3362975"/>
            <a:ext cx="1507038" cy="1332787"/>
          </a:xfrm>
          <a:prstGeom prst="rect">
            <a:avLst/>
          </a:prstGeom>
        </p:spPr>
      </p:pic>
      <p:sp>
        <p:nvSpPr>
          <p:cNvPr id="19" name="Moon 18">
            <a:extLst>
              <a:ext uri="{FF2B5EF4-FFF2-40B4-BE49-F238E27FC236}">
                <a16:creationId xmlns:a16="http://schemas.microsoft.com/office/drawing/2014/main" id="{9AAC832B-8198-4ED1-8FDE-5F6A6839CC93}"/>
              </a:ext>
            </a:extLst>
          </p:cNvPr>
          <p:cNvSpPr/>
          <p:nvPr/>
        </p:nvSpPr>
        <p:spPr>
          <a:xfrm rot="1352465" flipH="1">
            <a:off x="3400600" y="2810359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0" name="Moon 19">
            <a:extLst>
              <a:ext uri="{FF2B5EF4-FFF2-40B4-BE49-F238E27FC236}">
                <a16:creationId xmlns:a16="http://schemas.microsoft.com/office/drawing/2014/main" id="{67739EA7-B1FF-4BEB-8525-82455F45ED27}"/>
              </a:ext>
            </a:extLst>
          </p:cNvPr>
          <p:cNvSpPr/>
          <p:nvPr/>
        </p:nvSpPr>
        <p:spPr>
          <a:xfrm rot="1352465" flipH="1">
            <a:off x="3780597" y="2967756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1" name="Moon 20">
            <a:extLst>
              <a:ext uri="{FF2B5EF4-FFF2-40B4-BE49-F238E27FC236}">
                <a16:creationId xmlns:a16="http://schemas.microsoft.com/office/drawing/2014/main" id="{017C5DFF-498B-47D3-B37E-E58D028786FF}"/>
              </a:ext>
            </a:extLst>
          </p:cNvPr>
          <p:cNvSpPr/>
          <p:nvPr/>
        </p:nvSpPr>
        <p:spPr>
          <a:xfrm rot="1352465" flipH="1">
            <a:off x="4185107" y="3125154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Moon 21">
            <a:extLst>
              <a:ext uri="{FF2B5EF4-FFF2-40B4-BE49-F238E27FC236}">
                <a16:creationId xmlns:a16="http://schemas.microsoft.com/office/drawing/2014/main" id="{CD3C194D-A034-47AB-83C1-C2954EC18307}"/>
              </a:ext>
            </a:extLst>
          </p:cNvPr>
          <p:cNvSpPr/>
          <p:nvPr/>
        </p:nvSpPr>
        <p:spPr>
          <a:xfrm rot="20965139" flipH="1">
            <a:off x="6366222" y="3114047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Moon 22">
            <a:extLst>
              <a:ext uri="{FF2B5EF4-FFF2-40B4-BE49-F238E27FC236}">
                <a16:creationId xmlns:a16="http://schemas.microsoft.com/office/drawing/2014/main" id="{F18E17E2-B26C-42AC-BDC1-7FFBA9B9F7FE}"/>
              </a:ext>
            </a:extLst>
          </p:cNvPr>
          <p:cNvSpPr/>
          <p:nvPr/>
        </p:nvSpPr>
        <p:spPr>
          <a:xfrm rot="20965139" flipH="1">
            <a:off x="6733372" y="3016048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4" name="Moon 23">
            <a:extLst>
              <a:ext uri="{FF2B5EF4-FFF2-40B4-BE49-F238E27FC236}">
                <a16:creationId xmlns:a16="http://schemas.microsoft.com/office/drawing/2014/main" id="{96AB2832-AC5B-4EFF-ACB7-299A2A41F4FB}"/>
              </a:ext>
            </a:extLst>
          </p:cNvPr>
          <p:cNvSpPr/>
          <p:nvPr/>
        </p:nvSpPr>
        <p:spPr>
          <a:xfrm rot="20965139" flipH="1">
            <a:off x="7137881" y="2932326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Moon 24">
            <a:extLst>
              <a:ext uri="{FF2B5EF4-FFF2-40B4-BE49-F238E27FC236}">
                <a16:creationId xmlns:a16="http://schemas.microsoft.com/office/drawing/2014/main" id="{F912F3F8-C7B7-429A-B03C-14DA6CC244AB}"/>
              </a:ext>
            </a:extLst>
          </p:cNvPr>
          <p:cNvSpPr/>
          <p:nvPr/>
        </p:nvSpPr>
        <p:spPr>
          <a:xfrm rot="20965139" flipH="1">
            <a:off x="7622772" y="2811305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Moon 26">
            <a:extLst>
              <a:ext uri="{FF2B5EF4-FFF2-40B4-BE49-F238E27FC236}">
                <a16:creationId xmlns:a16="http://schemas.microsoft.com/office/drawing/2014/main" id="{24A6F9D1-4437-425A-82A4-474DA0C3B4D8}"/>
              </a:ext>
            </a:extLst>
          </p:cNvPr>
          <p:cNvSpPr/>
          <p:nvPr/>
        </p:nvSpPr>
        <p:spPr>
          <a:xfrm rot="21182095">
            <a:off x="7001825" y="782180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Moon 27">
            <a:extLst>
              <a:ext uri="{FF2B5EF4-FFF2-40B4-BE49-F238E27FC236}">
                <a16:creationId xmlns:a16="http://schemas.microsoft.com/office/drawing/2014/main" id="{DCB36B07-B40F-4B4C-9462-21ED778D99FF}"/>
              </a:ext>
            </a:extLst>
          </p:cNvPr>
          <p:cNvSpPr/>
          <p:nvPr/>
        </p:nvSpPr>
        <p:spPr>
          <a:xfrm rot="21182095">
            <a:off x="6423099" y="923841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Moon 28">
            <a:extLst>
              <a:ext uri="{FF2B5EF4-FFF2-40B4-BE49-F238E27FC236}">
                <a16:creationId xmlns:a16="http://schemas.microsoft.com/office/drawing/2014/main" id="{69F85A61-AAA3-45A4-B946-02736DC0670F}"/>
              </a:ext>
            </a:extLst>
          </p:cNvPr>
          <p:cNvSpPr/>
          <p:nvPr/>
        </p:nvSpPr>
        <p:spPr>
          <a:xfrm rot="21182095">
            <a:off x="5815691" y="1068087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0" name="Moon 29">
            <a:extLst>
              <a:ext uri="{FF2B5EF4-FFF2-40B4-BE49-F238E27FC236}">
                <a16:creationId xmlns:a16="http://schemas.microsoft.com/office/drawing/2014/main" id="{0689221D-BF2D-44C8-82F1-C687A77A7FCC}"/>
              </a:ext>
            </a:extLst>
          </p:cNvPr>
          <p:cNvSpPr/>
          <p:nvPr/>
        </p:nvSpPr>
        <p:spPr>
          <a:xfrm rot="21182095">
            <a:off x="5203798" y="1147162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1" name="Moon 30">
            <a:extLst>
              <a:ext uri="{FF2B5EF4-FFF2-40B4-BE49-F238E27FC236}">
                <a16:creationId xmlns:a16="http://schemas.microsoft.com/office/drawing/2014/main" id="{EF9EA7B2-8251-4E51-829D-D73217DEFC67}"/>
              </a:ext>
            </a:extLst>
          </p:cNvPr>
          <p:cNvSpPr/>
          <p:nvPr/>
        </p:nvSpPr>
        <p:spPr>
          <a:xfrm rot="21182095">
            <a:off x="4623905" y="1282397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2" name="Moon 31">
            <a:extLst>
              <a:ext uri="{FF2B5EF4-FFF2-40B4-BE49-F238E27FC236}">
                <a16:creationId xmlns:a16="http://schemas.microsoft.com/office/drawing/2014/main" id="{CF8404AF-EA57-4F17-B455-3EE7F1BC6E18}"/>
              </a:ext>
            </a:extLst>
          </p:cNvPr>
          <p:cNvSpPr/>
          <p:nvPr/>
        </p:nvSpPr>
        <p:spPr>
          <a:xfrm rot="21182095">
            <a:off x="4038678" y="1412759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3" name="Moon 32">
            <a:extLst>
              <a:ext uri="{FF2B5EF4-FFF2-40B4-BE49-F238E27FC236}">
                <a16:creationId xmlns:a16="http://schemas.microsoft.com/office/drawing/2014/main" id="{426B77DA-78DD-474D-B3A9-110E7DCB24C9}"/>
              </a:ext>
            </a:extLst>
          </p:cNvPr>
          <p:cNvSpPr/>
          <p:nvPr/>
        </p:nvSpPr>
        <p:spPr>
          <a:xfrm rot="21182095">
            <a:off x="3536651" y="1491458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77EA064-2A34-43F8-8B31-4C5041376156}"/>
              </a:ext>
            </a:extLst>
          </p:cNvPr>
          <p:cNvSpPr/>
          <p:nvPr/>
        </p:nvSpPr>
        <p:spPr>
          <a:xfrm>
            <a:off x="4077220" y="355446"/>
            <a:ext cx="3054384" cy="4106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/>
              <a:t>Advertisement Packets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6C39C15-1187-4823-B022-6A13C15456F3}"/>
              </a:ext>
            </a:extLst>
          </p:cNvPr>
          <p:cNvSpPr/>
          <p:nvPr/>
        </p:nvSpPr>
        <p:spPr>
          <a:xfrm>
            <a:off x="1752449" y="4681230"/>
            <a:ext cx="2348440" cy="41067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/>
              <a:t>x LEDs + colour</a:t>
            </a:r>
          </a:p>
        </p:txBody>
      </p:sp>
    </p:spTree>
    <p:extLst>
      <p:ext uri="{BB962C8B-B14F-4D97-AF65-F5344CB8AC3E}">
        <p14:creationId xmlns:p14="http://schemas.microsoft.com/office/powerpoint/2010/main" val="768088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8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368A6-C120-4DE4-B8DF-E51CFA2AF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150" y="134708"/>
            <a:ext cx="2481325" cy="630761"/>
          </a:xfrm>
        </p:spPr>
        <p:txBody>
          <a:bodyPr>
            <a:normAutofit fontScale="90000"/>
          </a:bodyPr>
          <a:lstStyle/>
          <a:p>
            <a:r>
              <a:rPr lang="en-SG" dirty="0"/>
              <a:t>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5210C8-B768-451E-BD56-C2A771CCC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6</a:t>
            </a:fld>
            <a:endParaRPr lang="en-S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14DD26-2FF1-47F4-9ACF-DE0A173E57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691" y="342587"/>
            <a:ext cx="3554961" cy="24011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784F82-27A5-4BDA-961E-C8EB95204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089" y="2670700"/>
            <a:ext cx="2257386" cy="16922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BD22C2-1576-4C5B-85DD-39468F3425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4" y="383772"/>
            <a:ext cx="3355767" cy="235960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7645E93-0474-40B2-B808-DCECC0A28804}"/>
              </a:ext>
            </a:extLst>
          </p:cNvPr>
          <p:cNvSpPr/>
          <p:nvPr/>
        </p:nvSpPr>
        <p:spPr>
          <a:xfrm>
            <a:off x="4126746" y="3355249"/>
            <a:ext cx="1415033" cy="29541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85CE7E-C7F2-4317-9F4C-5EF4EA9C05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619" y="3595750"/>
            <a:ext cx="1327962" cy="7046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A32BD80-3DBF-4A24-B26B-975A66B189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206" y="2857368"/>
            <a:ext cx="1415034" cy="4131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3180B0-3597-4F77-9475-F7689545A6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479" y="2847540"/>
            <a:ext cx="1686726" cy="43284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77277BB-AB16-4EB5-953F-7982204DD2A1}"/>
              </a:ext>
            </a:extLst>
          </p:cNvPr>
          <p:cNvSpPr/>
          <p:nvPr/>
        </p:nvSpPr>
        <p:spPr>
          <a:xfrm>
            <a:off x="6933982" y="3355249"/>
            <a:ext cx="1415033" cy="29541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Right Arrow 2"/>
          <p:cNvSpPr/>
          <p:nvPr/>
        </p:nvSpPr>
        <p:spPr>
          <a:xfrm>
            <a:off x="8532205" y="3355249"/>
            <a:ext cx="1103971" cy="79173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564645" y="4265438"/>
            <a:ext cx="2373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x RGB (255, 255, 255)</a:t>
            </a:r>
          </a:p>
        </p:txBody>
      </p:sp>
      <p:sp>
        <p:nvSpPr>
          <p:cNvPr id="7" name="Right Arrow 6"/>
          <p:cNvSpPr/>
          <p:nvPr/>
        </p:nvSpPr>
        <p:spPr>
          <a:xfrm>
            <a:off x="5652191" y="4634770"/>
            <a:ext cx="1245593" cy="1540361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r>
              <a:rPr lang="en-US" dirty="0"/>
              <a:t>Unix Domain Socket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37237" y="3176590"/>
            <a:ext cx="2785537" cy="3132806"/>
          </a:xfrm>
          <a:prstGeom prst="round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462174" y="3413453"/>
            <a:ext cx="2381985" cy="94946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Receive signal strength of advertisement packets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462174" y="4832322"/>
            <a:ext cx="2370333" cy="1106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and send LED information</a:t>
            </a:r>
          </a:p>
          <a:p>
            <a:pPr algn="ctr"/>
            <a:r>
              <a:rPr lang="en-US" dirty="0"/>
              <a:t>via UDP</a:t>
            </a:r>
          </a:p>
          <a:p>
            <a:pPr algn="ctr"/>
            <a:r>
              <a:rPr lang="en-US" sz="1600" i="1" dirty="0"/>
              <a:t>n x RGB (255, 255, 255)</a:t>
            </a:r>
          </a:p>
        </p:txBody>
      </p:sp>
      <p:sp>
        <p:nvSpPr>
          <p:cNvPr id="19" name="Moon 18">
            <a:extLst>
              <a:ext uri="{FF2B5EF4-FFF2-40B4-BE49-F238E27FC236}">
                <a16:creationId xmlns:a16="http://schemas.microsoft.com/office/drawing/2014/main" id="{52D46462-77B4-45D7-A0B8-68A76A223205}"/>
              </a:ext>
            </a:extLst>
          </p:cNvPr>
          <p:cNvSpPr/>
          <p:nvPr/>
        </p:nvSpPr>
        <p:spPr>
          <a:xfrm>
            <a:off x="3110410" y="3212782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0" name="Moon 19">
            <a:extLst>
              <a:ext uri="{FF2B5EF4-FFF2-40B4-BE49-F238E27FC236}">
                <a16:creationId xmlns:a16="http://schemas.microsoft.com/office/drawing/2014/main" id="{52D46462-77B4-45D7-A0B8-68A76A223205}"/>
              </a:ext>
            </a:extLst>
          </p:cNvPr>
          <p:cNvSpPr/>
          <p:nvPr/>
        </p:nvSpPr>
        <p:spPr>
          <a:xfrm>
            <a:off x="3613093" y="3212782"/>
            <a:ext cx="481352" cy="13963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1" name="Moon 20">
            <a:extLst>
              <a:ext uri="{FF2B5EF4-FFF2-40B4-BE49-F238E27FC236}">
                <a16:creationId xmlns:a16="http://schemas.microsoft.com/office/drawing/2014/main" id="{9AAC832B-8198-4ED1-8FDE-5F6A6839CC93}"/>
              </a:ext>
            </a:extLst>
          </p:cNvPr>
          <p:cNvSpPr/>
          <p:nvPr/>
        </p:nvSpPr>
        <p:spPr>
          <a:xfrm flipH="1">
            <a:off x="3066844" y="4832322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Moon 21">
            <a:extLst>
              <a:ext uri="{FF2B5EF4-FFF2-40B4-BE49-F238E27FC236}">
                <a16:creationId xmlns:a16="http://schemas.microsoft.com/office/drawing/2014/main" id="{9AAC832B-8198-4ED1-8FDE-5F6A6839CC93}"/>
              </a:ext>
            </a:extLst>
          </p:cNvPr>
          <p:cNvSpPr/>
          <p:nvPr/>
        </p:nvSpPr>
        <p:spPr>
          <a:xfrm rot="181832" flipH="1">
            <a:off x="3553162" y="4841283"/>
            <a:ext cx="371137" cy="1216241"/>
          </a:xfrm>
          <a:prstGeom prst="mo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Rounded Rectangle 16"/>
          <p:cNvSpPr/>
          <p:nvPr/>
        </p:nvSpPr>
        <p:spPr>
          <a:xfrm>
            <a:off x="4177619" y="4928249"/>
            <a:ext cx="1327962" cy="9144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Listening UDP Socket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71088" y="4964789"/>
            <a:ext cx="1340819" cy="9144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Listening Unix Domain Socket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7051964" y="3487588"/>
            <a:ext cx="1175939" cy="67243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Unicorn Library</a:t>
            </a:r>
          </a:p>
        </p:txBody>
      </p:sp>
      <p:sp>
        <p:nvSpPr>
          <p:cNvPr id="25" name="Right Arrow 24"/>
          <p:cNvSpPr/>
          <p:nvPr/>
        </p:nvSpPr>
        <p:spPr>
          <a:xfrm rot="16200000">
            <a:off x="7266215" y="4156125"/>
            <a:ext cx="678554" cy="79173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own Arrow 25"/>
          <p:cNvSpPr/>
          <p:nvPr/>
        </p:nvSpPr>
        <p:spPr>
          <a:xfrm>
            <a:off x="1361019" y="4461502"/>
            <a:ext cx="537971" cy="324091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46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7" grpId="0" animBg="1"/>
      <p:bldP spid="18" grpId="0" animBg="1"/>
      <p:bldP spid="16" grpId="0" animBg="1"/>
      <p:bldP spid="19" grpId="0" animBg="1"/>
      <p:bldP spid="20" grpId="0" animBg="1"/>
      <p:bldP spid="21" grpId="0" animBg="1"/>
      <p:bldP spid="22" grpId="0" animBg="1"/>
      <p:bldP spid="17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11" y="129802"/>
            <a:ext cx="10515600" cy="1325563"/>
          </a:xfrm>
        </p:spPr>
        <p:txBody>
          <a:bodyPr/>
          <a:lstStyle/>
          <a:p>
            <a:r>
              <a:rPr lang="en-US" dirty="0"/>
              <a:t>Getting BLE RSSI on iOS?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45" y="1825625"/>
            <a:ext cx="11717267" cy="4351338"/>
          </a:xfrm>
        </p:spPr>
        <p:txBody>
          <a:bodyPr>
            <a:normAutofit/>
          </a:bodyPr>
          <a:lstStyle/>
          <a:p>
            <a:r>
              <a:rPr lang="en-US" sz="2400" dirty="0"/>
              <a:t>Received Signal Strength Indicator</a:t>
            </a:r>
          </a:p>
          <a:p>
            <a:endParaRPr lang="en-US" sz="2400" dirty="0"/>
          </a:p>
          <a:p>
            <a:r>
              <a:rPr lang="en-US" sz="2400" dirty="0"/>
              <a:t>BLE Scan with Duplicate keys enabled</a:t>
            </a:r>
          </a:p>
          <a:p>
            <a:pPr lvl="1"/>
            <a:r>
              <a:rPr lang="en-SG" sz="1600" dirty="0" err="1"/>
              <a:t>centralManager.scanForPeripherals</a:t>
            </a:r>
            <a:r>
              <a:rPr lang="en-SG" sz="1600" dirty="0"/>
              <a:t>(</a:t>
            </a:r>
            <a:r>
              <a:rPr lang="en-SG" sz="1600" dirty="0" err="1"/>
              <a:t>withServices</a:t>
            </a:r>
            <a:r>
              <a:rPr lang="en-SG" sz="1600" dirty="0"/>
              <a:t>: nil, options: [</a:t>
            </a:r>
            <a:r>
              <a:rPr lang="en-SG" sz="1600" dirty="0" err="1"/>
              <a:t>CBCentralManagerScanOptionAllowDuplicatesKey</a:t>
            </a:r>
            <a:r>
              <a:rPr lang="en-SG" sz="1600" dirty="0"/>
              <a:t> : true])</a:t>
            </a:r>
            <a:endParaRPr lang="en-US" sz="16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Get Relative Signal Strength Indication (RSSI) in dBm</a:t>
            </a:r>
          </a:p>
          <a:p>
            <a:pPr lvl="1"/>
            <a:r>
              <a:rPr lang="en-US" sz="1600" dirty="0" err="1"/>
              <a:t>CBCentralDelegate</a:t>
            </a:r>
            <a:endParaRPr lang="en-US" sz="1600" dirty="0"/>
          </a:p>
          <a:p>
            <a:pPr lvl="1"/>
            <a:r>
              <a:rPr lang="en-US" sz="1600" dirty="0" err="1"/>
              <a:t>func</a:t>
            </a:r>
            <a:r>
              <a:rPr lang="en-US" sz="1600" dirty="0"/>
              <a:t> </a:t>
            </a:r>
            <a:r>
              <a:rPr lang="en-US" sz="1600" dirty="0" err="1"/>
              <a:t>centralManager</a:t>
            </a:r>
            <a:r>
              <a:rPr lang="en-US" sz="1600" dirty="0"/>
              <a:t>(_ central: </a:t>
            </a:r>
            <a:r>
              <a:rPr lang="en-US" sz="1600" dirty="0" err="1"/>
              <a:t>CBCentralManager</a:t>
            </a:r>
            <a:r>
              <a:rPr lang="en-US" sz="1600" dirty="0"/>
              <a:t>, </a:t>
            </a:r>
            <a:r>
              <a:rPr lang="en-US" sz="1600" dirty="0" err="1"/>
              <a:t>didDiscover</a:t>
            </a:r>
            <a:r>
              <a:rPr lang="en-US" sz="1600" dirty="0"/>
              <a:t> peripheral: </a:t>
            </a:r>
            <a:r>
              <a:rPr lang="en-US" sz="1600" dirty="0" err="1"/>
              <a:t>CBPeripheral</a:t>
            </a:r>
            <a:r>
              <a:rPr lang="en-US" sz="1600" dirty="0"/>
              <a:t>, </a:t>
            </a:r>
            <a:r>
              <a:rPr lang="en-US" sz="1600" dirty="0" err="1"/>
              <a:t>advertisementData</a:t>
            </a:r>
            <a:r>
              <a:rPr lang="en-US" sz="1600" dirty="0"/>
              <a:t>: [String : Any], </a:t>
            </a:r>
            <a:r>
              <a:rPr lang="en-US" sz="1600" dirty="0" err="1"/>
              <a:t>rssi</a:t>
            </a:r>
            <a:r>
              <a:rPr lang="en-US" sz="1600" dirty="0"/>
              <a:t>: </a:t>
            </a:r>
            <a:r>
              <a:rPr lang="en-US" sz="1600" dirty="0" err="1"/>
              <a:t>NSNumber</a:t>
            </a:r>
            <a:r>
              <a:rPr lang="en-US" sz="1600" dirty="0"/>
              <a:t>)</a:t>
            </a:r>
          </a:p>
          <a:p>
            <a:pPr lvl="1"/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27974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3FA0F-FEFA-4CD3-9009-F629C6524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063" y="62618"/>
            <a:ext cx="10515600" cy="1051164"/>
          </a:xfrm>
        </p:spPr>
        <p:txBody>
          <a:bodyPr/>
          <a:lstStyle/>
          <a:p>
            <a:r>
              <a:rPr lang="en-SG" dirty="0"/>
              <a:t>Distance(m) &lt;-&gt; RSSI formula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4593940-D474-415C-9424-683F462C12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3914" y="1825625"/>
                <a:ext cx="11828610" cy="435133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SG" sz="2200" i="1" smtClean="0">
                        <a:latin typeface="Cambria Math" panose="02040503050406030204" pitchFamily="18" charset="0"/>
                      </a:rPr>
                      <m:t>𝑅𝑆𝑆𝐼</m:t>
                    </m:r>
                    <m:r>
                      <a:rPr lang="en-SG" sz="220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SG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SG" sz="2200" i="1">
                            <a:latin typeface="Cambria Math" panose="02040503050406030204" pitchFamily="18" charset="0"/>
                          </a:rPr>
                          <m:t>𝑑𝐵𝑚</m:t>
                        </m:r>
                      </m:e>
                    </m:d>
                    <m:r>
                      <a:rPr lang="en-SG" sz="2200" i="1">
                        <a:latin typeface="Cambria Math" panose="02040503050406030204" pitchFamily="18" charset="0"/>
                      </a:rPr>
                      <m:t>=−10 ∗(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𝑃𝑟𝑜𝑝𝑎𝑔𝑎𝑡𝑖𝑜𝑛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𝐶𝑜𝑛𝑠𝑡𝑎𝑛𝑡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) ∗ 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𝑙𝑜𝑔</m:t>
                    </m:r>
                    <m:r>
                      <a:rPr lang="en-SG" sz="2200" i="1" baseline="-25000">
                        <a:latin typeface="Cambria Math" panose="02040503050406030204" pitchFamily="18" charset="0"/>
                      </a:rPr>
                      <m:t>10</m:t>
                    </m:r>
                    <m:d>
                      <m:dPr>
                        <m:ctrlPr>
                          <a:rPr lang="en-SG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SG" sz="2200" i="1">
                            <a:latin typeface="Cambria Math" panose="02040503050406030204" pitchFamily="18" charset="0"/>
                          </a:rPr>
                          <m:t>𝑑𝑖𝑠𝑡𝑎𝑛𝑐𝑒</m:t>
                        </m:r>
                      </m:e>
                    </m:d>
                    <m:r>
                      <a:rPr lang="en-SG" sz="2200" i="1">
                        <a:latin typeface="Cambria Math" panose="02040503050406030204" pitchFamily="18" charset="0"/>
                      </a:rPr>
                      <m:t>+(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𝑑𝐵𝑚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 @ 1 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𝑚𝑒𝑡𝑟𝑒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200" dirty="0"/>
              </a:p>
              <a:p>
                <a:pPr lvl="1"/>
                <a:r>
                  <a:rPr lang="en-US" sz="1800" dirty="0"/>
                  <a:t>Propagation Constant (Path Loss) in free space = 2</a:t>
                </a:r>
              </a:p>
              <a:p>
                <a:pPr lvl="1"/>
                <a:r>
                  <a:rPr lang="en-US" sz="1800" dirty="0"/>
                  <a:t>dBm @ 1m: Reference Transmit Power at Source = </a:t>
                </a:r>
                <a:r>
                  <a:rPr lang="en-US" sz="1800" b="1" u="sng" dirty="0"/>
                  <a:t>-60.0 </a:t>
                </a:r>
                <a:r>
                  <a:rPr lang="en-US" sz="1800" dirty="0"/>
                  <a:t>for RPi3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SG" sz="3200" i="1">
                        <a:latin typeface="Cambria Math" panose="02040503050406030204" pitchFamily="18" charset="0"/>
                      </a:rPr>
                      <m:t>𝐷𝑖𝑠𝑡𝑎𝑛𝑐𝑒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SG" sz="32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f>
                          <m:fPr>
                            <m:ctrlPr>
                              <a:rPr lang="en-SG" sz="32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SG" sz="3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SG" sz="3200" i="1">
                                    <a:latin typeface="Cambria Math" panose="02040503050406030204" pitchFamily="18" charset="0"/>
                                  </a:rPr>
                                  <m:t>𝑑𝐵𝑚</m:t>
                                </m:r>
                                <m:r>
                                  <a:rPr lang="en-SG" sz="3200" i="1">
                                    <a:latin typeface="Cambria Math" panose="02040503050406030204" pitchFamily="18" charset="0"/>
                                  </a:rPr>
                                  <m:t> @ 1 </m:t>
                                </m:r>
                                <m:r>
                                  <a:rPr lang="en-SG" sz="3200" i="1">
                                    <a:latin typeface="Cambria Math" panose="02040503050406030204" pitchFamily="18" charset="0"/>
                                  </a:rPr>
                                  <m:t>𝑚𝑒𝑡𝑟𝑒</m:t>
                                </m:r>
                              </m:e>
                            </m:d>
                            <m:r>
                              <m:rPr>
                                <m:nor/>
                              </m:rPr>
                              <a:rPr lang="en-US" sz="3200" dirty="0"/>
                              <m:t>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−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𝑅𝑆𝑆𝐼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num>
                          <m:den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10 ∗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sup>
                    </m:sSup>
                  </m:oMath>
                </a14:m>
                <a:r>
                  <a:rPr lang="en-SG" sz="3600" dirty="0"/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SG" sz="3200" i="1">
                        <a:latin typeface="Cambria Math" panose="02040503050406030204" pitchFamily="18" charset="0"/>
                      </a:rPr>
                      <m:t>𝐷𝑖𝑠𝑡𝑎𝑛𝑐𝑒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SG" sz="3200" i="1">
                        <a:latin typeface="Cambria Math" panose="02040503050406030204" pitchFamily="18" charset="0"/>
                      </a:rPr>
                      <m:t>)=</m:t>
                    </m:r>
                    <m:sSup>
                      <m:sSup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SG" sz="32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f>
                          <m:fPr>
                            <m:ctrlPr>
                              <a:rPr lang="en-SG" sz="32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SG" sz="3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SG" sz="3200" i="1">
                                    <a:latin typeface="Cambria Math" panose="02040503050406030204" pitchFamily="18" charset="0"/>
                                  </a:rPr>
                                  <m:t>−60.0</m:t>
                                </m:r>
                              </m:e>
                            </m:d>
                            <m:r>
                              <m:rPr>
                                <m:nor/>
                              </m:rPr>
                              <a:rPr lang="en-US" sz="3200" dirty="0"/>
                              <m:t>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−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𝑅𝑆𝑆𝐼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num>
                          <m:den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10 ∗</m:t>
                            </m:r>
                            <m:r>
                              <a:rPr lang="en-SG" sz="32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SG" sz="32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sz="2400" dirty="0"/>
              </a:p>
              <a:p>
                <a:endParaRPr lang="en-US" sz="1800" dirty="0"/>
              </a:p>
              <a:p>
                <a:endParaRPr lang="en-US" sz="1800" dirty="0"/>
              </a:p>
              <a:p>
                <a:r>
                  <a:rPr lang="en-US" sz="1800" dirty="0"/>
                  <a:t>Referenced from </a:t>
                </a:r>
                <a:r>
                  <a:rPr lang="en-US" sz="1800" dirty="0">
                    <a:hlinkClick r:id="rId2"/>
                  </a:rPr>
                  <a:t>https://stackoverflow.com/questions/20416218/understanding-ibeacon-distancing/20434019#20434019</a:t>
                </a:r>
                <a:endParaRPr lang="en-US" sz="1800" dirty="0"/>
              </a:p>
              <a:p>
                <a:endParaRPr lang="en-SG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4593940-D474-415C-9424-683F462C12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3914" y="1825625"/>
                <a:ext cx="11828610" cy="4351338"/>
              </a:xfrm>
              <a:blipFill>
                <a:blip r:embed="rId3"/>
                <a:stretch>
                  <a:fillRect l="-567" t="-1401" r="-103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ED11EA-C09A-4C95-A411-652905FED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77534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57919-61E0-4802-B1F1-C2E8A8633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805" y="2660765"/>
            <a:ext cx="8048065" cy="1325563"/>
          </a:xfrm>
        </p:spPr>
        <p:txBody>
          <a:bodyPr/>
          <a:lstStyle/>
          <a:p>
            <a:r>
              <a:rPr lang="en-SG" dirty="0"/>
              <a:t>But RSSI values fluctuate widely…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3DD4A2-D515-4321-9EBE-D0573F808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21561-0D72-4D6D-B2F9-86498CA561E4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13017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2269</TotalTime>
  <Words>522</Words>
  <Application>Microsoft Office PowerPoint</Application>
  <PresentationFormat>Widescreen</PresentationFormat>
  <Paragraphs>166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BLE Localiser</vt:lpstr>
      <vt:lpstr>Demo</vt:lpstr>
      <vt:lpstr>The hardware</vt:lpstr>
      <vt:lpstr>Layout</vt:lpstr>
      <vt:lpstr>System overview</vt:lpstr>
      <vt:lpstr>Workflow</vt:lpstr>
      <vt:lpstr>Getting BLE RSSI on iOS?</vt:lpstr>
      <vt:lpstr>Distance(m) &lt;-&gt; RSSI formula</vt:lpstr>
      <vt:lpstr>But RSSI values fluctuate widely…</vt:lpstr>
      <vt:lpstr>Do a Trimmed Mean</vt:lpstr>
      <vt:lpstr>Trilateration of 3 beacon distances </vt:lpstr>
      <vt:lpstr>Check out the SP Booth to find out more</vt:lpstr>
      <vt:lpstr>Lets try averaging the last few values?</vt:lpstr>
      <vt:lpstr>Compile Swift Apps on RPi</vt:lpstr>
      <vt:lpstr>Cross compile ARM Swift apps on your Mac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Distance Machine Locker</dc:title>
  <dc:creator>Yeo Kheng Meng</dc:creator>
  <cp:lastModifiedBy>Yeo Kheng Meng</cp:lastModifiedBy>
  <cp:revision>189</cp:revision>
  <dcterms:created xsi:type="dcterms:W3CDTF">2017-01-10T15:54:05Z</dcterms:created>
  <dcterms:modified xsi:type="dcterms:W3CDTF">2017-10-02T13:41:12Z</dcterms:modified>
</cp:coreProperties>
</file>

<file path=docProps/thumbnail.jpeg>
</file>